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notesMasterIdLst>
    <p:notesMasterId r:id="rId20"/>
  </p:notesMasterIdLst>
  <p:sldIdLst>
    <p:sldId id="256" r:id="rId3"/>
    <p:sldId id="257" r:id="rId4"/>
    <p:sldId id="267" r:id="rId5"/>
    <p:sldId id="268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69" r:id="rId16"/>
    <p:sldId id="272" r:id="rId17"/>
    <p:sldId id="273" r:id="rId18"/>
    <p:sldId id="271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4"/>
    <p:restoredTop sz="75489" autoAdjust="0"/>
  </p:normalViewPr>
  <p:slideViewPr>
    <p:cSldViewPr snapToGrid="0" snapToObjects="1">
      <p:cViewPr varScale="1">
        <p:scale>
          <a:sx n="60" d="100"/>
          <a:sy n="60" d="100"/>
        </p:scale>
        <p:origin x="28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087EF-0553-42DF-893A-91C634DE6385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0F0D5-052A-4191-8EA4-C346C2E573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36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5675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096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5109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717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220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433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7353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734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2336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653616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rgbClr val="1F9BDE"/>
                </a:solidFill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133291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29" y="5296636"/>
            <a:ext cx="3252987" cy="92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96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0846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1085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3137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36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8745415" y="3750408"/>
            <a:ext cx="3680069" cy="36800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rgbClr val="1F9BDE"/>
                </a:solidFill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Titel Kenniskiem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Titel Hoofdstuk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27432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1F9BDE"/>
                </a:solidFill>
              </a:defRPr>
            </a:lvl1pPr>
          </a:lstStyle>
          <a:p>
            <a:pPr lvl="0"/>
            <a:r>
              <a:rPr lang="nl-NL" dirty="0" smtClean="0"/>
              <a:t>Titel Kenniskiem</a:t>
            </a:r>
            <a:endParaRPr lang="nl-NL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1F9BDE"/>
                </a:solidFill>
              </a:defRPr>
            </a:lvl1pPr>
          </a:lstStyle>
          <a:p>
            <a:pPr lvl="0"/>
            <a:r>
              <a:rPr lang="nl-NL" dirty="0" smtClean="0"/>
              <a:t>Titel hoofdstuk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681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122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20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47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307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713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77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334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BFA54-F40C-8041-B70B-973F0B56D9B8}" type="datetimeFigureOut">
              <a:rPr lang="nl-NL" smtClean="0"/>
              <a:t>9-9-2019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12C79-C462-234E-A35C-93AED18ADB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124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C2C0E-B441-429A-A2E5-A434B4231498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45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5086" y="419700"/>
            <a:ext cx="10784114" cy="1915413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sz="4000" dirty="0" smtClean="0">
                <a:solidFill>
                  <a:schemeClr val="tx1"/>
                </a:solidFill>
              </a:rPr>
              <a:t>Module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4900" dirty="0" smtClean="0"/>
              <a:t>Kennen en herkennen van dieren</a:t>
            </a:r>
            <a:endParaRPr lang="nl-NL" sz="49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Hoofdstuk 4</a:t>
            </a:r>
          </a:p>
          <a:p>
            <a:r>
              <a:rPr lang="nl-NL" sz="3600" b="1" dirty="0" smtClean="0"/>
              <a:t>Signalement</a:t>
            </a:r>
            <a:endParaRPr lang="nl-NL" sz="3600" b="1" dirty="0"/>
          </a:p>
        </p:txBody>
      </p:sp>
    </p:spTree>
    <p:extLst>
      <p:ext uri="{BB962C8B-B14F-4D97-AF65-F5344CB8AC3E}">
        <p14:creationId xmlns:p14="http://schemas.microsoft.com/office/powerpoint/2010/main" val="19582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4.2 Het </a:t>
            </a:r>
            <a:r>
              <a:rPr lang="nl-NL" sz="4000" dirty="0" smtClean="0"/>
              <a:t>signalement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5399313" cy="4351338"/>
          </a:xfrm>
        </p:spPr>
        <p:txBody>
          <a:bodyPr/>
          <a:lstStyle/>
          <a:p>
            <a:r>
              <a:rPr lang="nl-NL" dirty="0" smtClean="0"/>
              <a:t>Bij jongvolwassen dieren is een nauwkeurige en betrouwbare </a:t>
            </a:r>
            <a:r>
              <a:rPr lang="nl-NL" b="1" dirty="0" err="1" smtClean="0"/>
              <a:t>leeftijdschatting</a:t>
            </a:r>
            <a:r>
              <a:rPr lang="nl-NL" dirty="0" smtClean="0"/>
              <a:t> onmogelijk. 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Bij jongvolwassen honden kun je naar de snijtanden kijken.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Met het ouder worden slijten de tanden langzaam af. 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Niet geheel betrouwbaar. Voeding, spelen en kauwen op harde voorwerpen heeft ook invloed op slijtage.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Signalement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38789" t="29315" r="32096" b="32589"/>
          <a:stretch/>
        </p:blipFill>
        <p:spPr>
          <a:xfrm>
            <a:off x="6506028" y="1690688"/>
            <a:ext cx="5116287" cy="37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6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664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4.2 Het </a:t>
            </a:r>
            <a:r>
              <a:rPr lang="nl-NL" sz="4000" dirty="0" smtClean="0"/>
              <a:t>signalement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Bij oudere dieren is het niet meer goed mogelijk om de leeftijd te schatten op basis van groeicurve of gebit.</a:t>
            </a:r>
          </a:p>
          <a:p>
            <a:pPr marL="0" indent="0">
              <a:buNone/>
            </a:pPr>
            <a:r>
              <a:rPr lang="nl-NL" dirty="0" smtClean="0"/>
              <a:t> </a:t>
            </a:r>
          </a:p>
          <a:p>
            <a:r>
              <a:rPr lang="nl-NL" dirty="0" smtClean="0"/>
              <a:t>Wel zijn er uiterlijke kenmerken, die specifiek kunnen zijn voor oudere dieren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Niet alle oude dieren vertonen deze kenmerken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Altijd naar meerdere kenmerken kijken</a:t>
            </a:r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Signalement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491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4.2 Het </a:t>
            </a:r>
            <a:r>
              <a:rPr lang="nl-NL" sz="4000" dirty="0" smtClean="0"/>
              <a:t>signalement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21956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Uiterlijke kenmerken bij oudere dieren:</a:t>
            </a:r>
          </a:p>
          <a:p>
            <a:pPr marL="0" indent="0">
              <a:buNone/>
            </a:pPr>
            <a:endParaRPr lang="nl-NL" dirty="0" smtClean="0"/>
          </a:p>
          <a:p>
            <a:pPr lvl="1" indent="-423863"/>
            <a:r>
              <a:rPr lang="nl-NL" dirty="0" smtClean="0"/>
              <a:t>Een minder regelmatige </a:t>
            </a:r>
            <a:r>
              <a:rPr lang="nl-NL" dirty="0" err="1" smtClean="0"/>
              <a:t>bespiering</a:t>
            </a:r>
            <a:endParaRPr lang="nl-NL" dirty="0" smtClean="0"/>
          </a:p>
          <a:p>
            <a:pPr lvl="1" indent="-423863"/>
            <a:r>
              <a:rPr lang="nl-NL" dirty="0" smtClean="0"/>
              <a:t>Een minder fiere houding en beweging</a:t>
            </a:r>
          </a:p>
          <a:p>
            <a:pPr lvl="1" indent="-423863"/>
            <a:r>
              <a:rPr lang="nl-NL" dirty="0" smtClean="0"/>
              <a:t>Diepere kuilen boven de ogen</a:t>
            </a:r>
          </a:p>
          <a:p>
            <a:pPr lvl="1" indent="-423863"/>
            <a:r>
              <a:rPr lang="nl-NL" dirty="0" smtClean="0"/>
              <a:t>Blauw/wit verkleuring van de ooglens</a:t>
            </a:r>
          </a:p>
          <a:p>
            <a:pPr lvl="1" indent="-423863"/>
            <a:r>
              <a:rPr lang="nl-NL" dirty="0" smtClean="0"/>
              <a:t>Minder elastische huid</a:t>
            </a:r>
          </a:p>
          <a:p>
            <a:pPr lvl="1" indent="-423863"/>
            <a:r>
              <a:rPr lang="nl-NL" dirty="0" smtClean="0"/>
              <a:t>Verkleuring van (een deel van) de vacht</a:t>
            </a:r>
          </a:p>
          <a:p>
            <a:pPr lvl="1" indent="-423863"/>
            <a:r>
              <a:rPr lang="nl-NL" dirty="0" smtClean="0"/>
              <a:t>Minder speels gedrag</a:t>
            </a:r>
          </a:p>
          <a:p>
            <a:pPr lvl="1" indent="-423863"/>
            <a:r>
              <a:rPr lang="nl-NL" dirty="0" smtClean="0"/>
              <a:t>Afslijting van gebitselementen</a:t>
            </a:r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Signalement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135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858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4.2 Het </a:t>
            </a:r>
            <a:r>
              <a:rPr lang="nl-NL" sz="4000" dirty="0" smtClean="0"/>
              <a:t>signalement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241172"/>
            <a:ext cx="5904250" cy="4351338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Identificatienummer</a:t>
            </a:r>
          </a:p>
          <a:p>
            <a:pPr marL="0" indent="0">
              <a:buNone/>
            </a:pPr>
            <a:endParaRPr lang="nl-NL" b="1" dirty="0" smtClean="0"/>
          </a:p>
          <a:p>
            <a:pPr marL="363538" lvl="1" indent="-363538"/>
            <a:r>
              <a:rPr lang="nl-NL" dirty="0" smtClean="0"/>
              <a:t>Bij landbouwhuisdieren, paarden en honden verplicht.</a:t>
            </a:r>
          </a:p>
          <a:p>
            <a:pPr marL="363538" lvl="1" indent="-363538"/>
            <a:r>
              <a:rPr lang="nl-NL" dirty="0" smtClean="0"/>
              <a:t>Ook verplicht bij dieren die de grens over reizen.</a:t>
            </a:r>
          </a:p>
          <a:p>
            <a:pPr marL="711200" lvl="2" indent="-347663">
              <a:buFont typeface="Wingdings" panose="05000000000000000000" pitchFamily="2" charset="2"/>
              <a:buChar char="Ø"/>
            </a:pPr>
            <a:r>
              <a:rPr lang="nl-NL" dirty="0" smtClean="0"/>
              <a:t>Chip, tatoeage, oormerken</a:t>
            </a:r>
          </a:p>
          <a:p>
            <a:pPr lvl="1"/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Signalement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450" y="1825625"/>
            <a:ext cx="4997013" cy="374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9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561"/>
          </a:xfrm>
        </p:spPr>
        <p:txBody>
          <a:bodyPr>
            <a:normAutofit fontScale="90000"/>
          </a:bodyPr>
          <a:lstStyle/>
          <a:p>
            <a:r>
              <a:rPr lang="nl-NL" sz="4000" dirty="0" smtClean="0"/>
              <a:t>4.3 Registratie en </a:t>
            </a:r>
            <a:r>
              <a:rPr lang="nl-NL" sz="4000" dirty="0" smtClean="0"/>
              <a:t/>
            </a:r>
            <a:br>
              <a:rPr lang="nl-NL" sz="4000" dirty="0" smtClean="0"/>
            </a:br>
            <a:r>
              <a:rPr lang="nl-NL" sz="4000" dirty="0" smtClean="0"/>
              <a:t>administratie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727569"/>
            <a:ext cx="10515600" cy="4351338"/>
          </a:xfrm>
        </p:spPr>
        <p:txBody>
          <a:bodyPr/>
          <a:lstStyle/>
          <a:p>
            <a:r>
              <a:rPr lang="nl-NL" dirty="0" smtClean="0"/>
              <a:t>Computer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De voor het bedrijf belangrijke gegevens uit het signalement worden daar genoteerd, vaak in combinatie met gegevens van de eigenaar. </a:t>
            </a:r>
          </a:p>
          <a:p>
            <a:pPr marL="261937" lvl="1" indent="0">
              <a:buNone/>
            </a:pPr>
            <a:endParaRPr lang="nl-NL" dirty="0" smtClean="0"/>
          </a:p>
          <a:p>
            <a:r>
              <a:rPr lang="nl-NL" dirty="0" smtClean="0"/>
              <a:t>Gegevens eigenaar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NAW, telefoonnummer, e-mailadres</a:t>
            </a:r>
          </a:p>
          <a:p>
            <a:pPr marL="261937" lvl="1" indent="0">
              <a:buNone/>
            </a:pPr>
            <a:endParaRPr lang="nl-NL" dirty="0" smtClean="0"/>
          </a:p>
          <a:p>
            <a:r>
              <a:rPr lang="nl-NL" dirty="0" smtClean="0"/>
              <a:t>Overige gegevens dier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Naam, geboortedatum, voeding, enz.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Signalement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045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104"/>
          </a:xfrm>
        </p:spPr>
        <p:txBody>
          <a:bodyPr>
            <a:normAutofit fontScale="90000"/>
          </a:bodyPr>
          <a:lstStyle/>
          <a:p>
            <a:r>
              <a:rPr lang="nl-NL" sz="4000" dirty="0" smtClean="0"/>
              <a:t>4.3 Registratie en </a:t>
            </a:r>
            <a:r>
              <a:rPr lang="nl-NL" sz="4000" dirty="0" smtClean="0"/>
              <a:t/>
            </a:r>
            <a:br>
              <a:rPr lang="nl-NL" sz="4000" dirty="0" smtClean="0"/>
            </a:br>
            <a:r>
              <a:rPr lang="nl-NL" sz="4000" dirty="0" smtClean="0"/>
              <a:t>administratie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74796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Hokkaart</a:t>
            </a:r>
          </a:p>
          <a:p>
            <a:pPr marL="0" indent="0">
              <a:buNone/>
            </a:pPr>
            <a:endParaRPr lang="nl-NL" b="1" dirty="0" smtClean="0"/>
          </a:p>
          <a:p>
            <a:pPr marL="363538" lvl="1" indent="-363538"/>
            <a:r>
              <a:rPr lang="nl-NL" dirty="0" smtClean="0"/>
              <a:t>Formulier dat bij een dierenverblijf hangt, met de gegevens van het dier en de verzorging die het dier nodig heeft. </a:t>
            </a:r>
          </a:p>
          <a:p>
            <a:pPr marL="363538" lvl="1" indent="-363538"/>
            <a:r>
              <a:rPr lang="nl-NL" dirty="0" smtClean="0"/>
              <a:t>Signalement, voeding, medicijnen</a:t>
            </a:r>
          </a:p>
          <a:p>
            <a:pPr marL="363538" lvl="1" indent="-363538"/>
            <a:r>
              <a:rPr lang="nl-NL" dirty="0" smtClean="0"/>
              <a:t>Gegevens lichamelijk onderzoek</a:t>
            </a:r>
          </a:p>
          <a:p>
            <a:pPr marL="363538" lvl="1" indent="-363538"/>
            <a:r>
              <a:rPr lang="nl-NL" dirty="0" smtClean="0"/>
              <a:t>Noteren of een dier gegeten, gedronken, geplast en gepoept heeft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Signalement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282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4.3 Registratie en </a:t>
            </a:r>
            <a:r>
              <a:rPr lang="nl-NL" sz="4000" dirty="0" smtClean="0"/>
              <a:t/>
            </a:r>
            <a:br>
              <a:rPr lang="nl-NL" sz="4000" dirty="0" smtClean="0"/>
            </a:br>
            <a:r>
              <a:rPr lang="nl-NL" sz="4000" dirty="0" smtClean="0"/>
              <a:t>administratie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Patiëntenkaart</a:t>
            </a:r>
          </a:p>
          <a:p>
            <a:pPr marL="0" indent="0">
              <a:buNone/>
            </a:pPr>
            <a:endParaRPr lang="nl-NL" b="1" dirty="0" smtClean="0"/>
          </a:p>
          <a:p>
            <a:pPr marL="363538" lvl="1" indent="-363538"/>
            <a:r>
              <a:rPr lang="nl-NL" dirty="0" smtClean="0"/>
              <a:t>Kaart of computerbestand waarop de gegevens van een dier, de bevindingen bij dierenartsbezoeken en de (preventieve) behandeling worden bijgehouden door een dierenartsenpraktijk. </a:t>
            </a:r>
          </a:p>
          <a:p>
            <a:pPr marL="711200" lvl="2" indent="-347663">
              <a:buFont typeface="Wingdings" panose="05000000000000000000" pitchFamily="2" charset="2"/>
              <a:buChar char="Ø"/>
            </a:pPr>
            <a:r>
              <a:rPr lang="nl-NL" dirty="0" smtClean="0"/>
              <a:t>Signalement</a:t>
            </a:r>
          </a:p>
          <a:p>
            <a:pPr marL="711200" lvl="2" indent="-347663">
              <a:buFont typeface="Wingdings" panose="05000000000000000000" pitchFamily="2" charset="2"/>
              <a:buChar char="Ø"/>
            </a:pPr>
            <a:r>
              <a:rPr lang="nl-NL" dirty="0" smtClean="0"/>
              <a:t>Gegevens eigenaar</a:t>
            </a:r>
          </a:p>
          <a:p>
            <a:pPr marL="711200" lvl="2" indent="-347663">
              <a:buFont typeface="Wingdings" panose="05000000000000000000" pitchFamily="2" charset="2"/>
              <a:buChar char="Ø"/>
            </a:pPr>
            <a:r>
              <a:rPr lang="nl-NL" dirty="0" smtClean="0"/>
              <a:t>Medisch dossier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Signalement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594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r>
              <a:rPr lang="nl-NL" sz="4000" dirty="0" smtClean="0"/>
              <a:t>4.4 Opdracht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9596"/>
            <a:ext cx="10515600" cy="47058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smtClean="0"/>
              <a:t>Stel samen met een studiegenoot het signalement op bij één van de dieren op school: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Maak een tabel met twee kolommen.</a:t>
            </a:r>
          </a:p>
          <a:p>
            <a:r>
              <a:rPr lang="nl-NL" dirty="0" smtClean="0"/>
              <a:t>Schrijf in de eerste kolom alle kenmerken die je gaat bekijken.</a:t>
            </a:r>
          </a:p>
          <a:p>
            <a:r>
              <a:rPr lang="nl-NL" dirty="0" smtClean="0"/>
              <a:t>Kies een dier.</a:t>
            </a:r>
          </a:p>
          <a:p>
            <a:r>
              <a:rPr lang="nl-NL" dirty="0" smtClean="0"/>
              <a:t>Bekijk het dier en hanteer het dier op de juiste wijze.</a:t>
            </a:r>
          </a:p>
          <a:p>
            <a:r>
              <a:rPr lang="nl-NL" dirty="0" smtClean="0"/>
              <a:t>Schrijf in de tweede kolom bij elk kenmerk je bevindingen.</a:t>
            </a:r>
          </a:p>
          <a:p>
            <a:r>
              <a:rPr lang="nl-NL" dirty="0" smtClean="0"/>
              <a:t>Wissel je bevindingen uit met een ander tweetal uit de klas. Bekijk of je aan de hand van het signalement kunt vaststellen welk dier zij bekeken hebben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Signalement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396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0189"/>
          </a:xfrm>
        </p:spPr>
        <p:txBody>
          <a:bodyPr>
            <a:normAutofit/>
          </a:bodyPr>
          <a:lstStyle/>
          <a:p>
            <a:r>
              <a:rPr lang="en-US" sz="4000" dirty="0"/>
              <a:t>4</a:t>
            </a:r>
            <a:r>
              <a:rPr lang="en-US" sz="4000" dirty="0" smtClean="0"/>
              <a:t>. </a:t>
            </a:r>
            <a:r>
              <a:rPr lang="nl-NL" sz="4000" dirty="0" smtClean="0"/>
              <a:t>Signalement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Signalement</a:t>
            </a:r>
          </a:p>
          <a:p>
            <a:r>
              <a:rPr lang="nl-NL" dirty="0" smtClean="0"/>
              <a:t>Registratie en administratie </a:t>
            </a:r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nl-NL" dirty="0" smtClean="0"/>
              <a:t>Signalement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4</a:t>
            </a:r>
            <a:r>
              <a:rPr lang="en-US" sz="4000" dirty="0" smtClean="0"/>
              <a:t>.1 </a:t>
            </a:r>
            <a:r>
              <a:rPr lang="nl-NL" sz="4000" dirty="0" smtClean="0"/>
              <a:t>Oriëntatie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Als je met dieren werkt is het belangrijk te weten met welk dier je te maken hebt.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Welke soort is het?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Wat is het ras?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Wat is de leeftijd?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Welk geslacht heeft het dier?</a:t>
            </a:r>
          </a:p>
          <a:p>
            <a:pPr marL="261937" lvl="1" indent="0">
              <a:buNone/>
            </a:pPr>
            <a:endParaRPr lang="nl-NL" dirty="0" smtClean="0"/>
          </a:p>
          <a:p>
            <a:r>
              <a:rPr lang="nl-NL" dirty="0" smtClean="0"/>
              <a:t>Als dierverzorger moet je een gedetailleerde beschrijving van een dier kunnen geven en zelf maken. 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Signalement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463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470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4.2 Het </a:t>
            </a:r>
            <a:r>
              <a:rPr lang="nl-NL" sz="4000" dirty="0" smtClean="0"/>
              <a:t>signalement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752146"/>
            <a:ext cx="10515600" cy="46042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smtClean="0"/>
              <a:t>Een gedetailleerde beschrijving van de kenmerken van een dier noem je een signalement. 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Het signalement bestaat uit de volgende punten:</a:t>
            </a:r>
          </a:p>
          <a:p>
            <a:r>
              <a:rPr lang="nl-NL" dirty="0" smtClean="0"/>
              <a:t>Diersoort</a:t>
            </a:r>
          </a:p>
          <a:p>
            <a:r>
              <a:rPr lang="nl-NL" dirty="0" smtClean="0"/>
              <a:t>Ras</a:t>
            </a:r>
          </a:p>
          <a:p>
            <a:r>
              <a:rPr lang="nl-NL" dirty="0" smtClean="0"/>
              <a:t>Kleur en aftekening</a:t>
            </a:r>
          </a:p>
          <a:p>
            <a:r>
              <a:rPr lang="nl-NL" dirty="0" smtClean="0"/>
              <a:t>Wel of niet gecastreerd</a:t>
            </a:r>
          </a:p>
          <a:p>
            <a:r>
              <a:rPr lang="nl-NL" dirty="0" smtClean="0"/>
              <a:t>Leeftijd</a:t>
            </a:r>
          </a:p>
          <a:p>
            <a:r>
              <a:rPr lang="nl-NL" dirty="0" smtClean="0"/>
              <a:t>Identificatienummer 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Signalement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208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56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4.2 Het </a:t>
            </a:r>
            <a:r>
              <a:rPr lang="nl-NL" sz="4000" dirty="0" smtClean="0"/>
              <a:t>signalement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727421"/>
            <a:ext cx="6172199" cy="4351338"/>
          </a:xfrm>
        </p:spPr>
        <p:txBody>
          <a:bodyPr/>
          <a:lstStyle/>
          <a:p>
            <a:r>
              <a:rPr lang="nl-NL" dirty="0" smtClean="0"/>
              <a:t>Diersoort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Soms is de diersoort al bekend, soms moet je zelf bepalen met welke diersoort je te maken hebt.</a:t>
            </a:r>
            <a:r>
              <a:rPr lang="nl-NL" dirty="0"/>
              <a:t> </a:t>
            </a:r>
            <a:endParaRPr lang="nl-NL" dirty="0" smtClean="0"/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Bij </a:t>
            </a:r>
            <a:r>
              <a:rPr lang="nl-NL" dirty="0"/>
              <a:t>diersoort schrijf je ook de uiterlijke kenmerken</a:t>
            </a:r>
            <a:r>
              <a:rPr lang="nl-NL" dirty="0" smtClean="0"/>
              <a:t>.</a:t>
            </a:r>
          </a:p>
          <a:p>
            <a:pPr marL="261937" lvl="1" indent="0">
              <a:buNone/>
            </a:pPr>
            <a:endParaRPr lang="nl-NL" dirty="0" smtClean="0"/>
          </a:p>
          <a:p>
            <a:r>
              <a:rPr lang="nl-NL" dirty="0" smtClean="0"/>
              <a:t>Ras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Er bestaan veel verschillende rassen.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Ras staat vermeld in dierenpaspoort</a:t>
            </a:r>
            <a:endParaRPr lang="nl-NL" dirty="0"/>
          </a:p>
          <a:p>
            <a:pPr lvl="1"/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19650" t="-1190" r="27237" b="1190"/>
          <a:stretch/>
        </p:blipFill>
        <p:spPr>
          <a:xfrm>
            <a:off x="8848953" y="2041451"/>
            <a:ext cx="2859056" cy="4037308"/>
          </a:xfrm>
          <a:prstGeom prst="snip2DiagRect">
            <a:avLst>
              <a:gd name="adj1" fmla="val 2895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Signalement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22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470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4.2 Het </a:t>
            </a:r>
            <a:r>
              <a:rPr lang="nl-NL" sz="4000" dirty="0" smtClean="0"/>
              <a:t>signalement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349830"/>
            <a:ext cx="10515600" cy="4351338"/>
          </a:xfrm>
        </p:spPr>
        <p:txBody>
          <a:bodyPr/>
          <a:lstStyle/>
          <a:p>
            <a:r>
              <a:rPr lang="nl-NL" b="1" dirty="0" smtClean="0"/>
              <a:t>Kleur en aftekening</a:t>
            </a:r>
          </a:p>
          <a:p>
            <a:pPr marL="0" indent="0">
              <a:buNone/>
            </a:pPr>
            <a:endParaRPr lang="nl-NL" b="1" dirty="0" smtClean="0"/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Bij gedomesticeerde dieren komen veel verschillende kleuren en aftekeningen voor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Onderscheid tussen aftekeningen op de kop, op de poten, op de borst, op de romp en op de staart. 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Bij paarden speciale benamingen: </a:t>
            </a:r>
          </a:p>
          <a:p>
            <a:pPr lvl="2" indent="-431800">
              <a:buFont typeface="Wingdings" panose="05000000000000000000" pitchFamily="2" charset="2"/>
              <a:buChar char="ü"/>
            </a:pPr>
            <a:r>
              <a:rPr lang="nl-NL" dirty="0" err="1" smtClean="0"/>
              <a:t>Druipkol</a:t>
            </a:r>
            <a:r>
              <a:rPr lang="nl-NL" dirty="0" smtClean="0"/>
              <a:t> = drupvormige aftekening op het hoofd, bles = streepvormige aftekening op het hoofd, sterretje = stervormige aftekening op het hoofd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Signalement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579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4.2 Het </a:t>
            </a:r>
            <a:r>
              <a:rPr lang="nl-NL" sz="4000" dirty="0" smtClean="0"/>
              <a:t>signalement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306286"/>
            <a:ext cx="10515600" cy="4681992"/>
          </a:xfrm>
        </p:spPr>
        <p:txBody>
          <a:bodyPr/>
          <a:lstStyle/>
          <a:p>
            <a:r>
              <a:rPr lang="nl-NL" b="1" dirty="0" smtClean="0"/>
              <a:t>Geslacht</a:t>
            </a:r>
          </a:p>
          <a:p>
            <a:pPr marL="0" indent="0">
              <a:buNone/>
            </a:pPr>
            <a:endParaRPr lang="nl-NL" b="1" dirty="0" smtClean="0"/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B</a:t>
            </a:r>
            <a:r>
              <a:rPr lang="nl-NL" dirty="0" smtClean="0"/>
              <a:t>elangrijk om te weten of het dier een mannetje of een vrouwtje is.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Zichtbaar aan exterieur, na inwendig onderzoek of na DNA-onderzoek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Ook belangrijk om te weten of dieren gecastreerd zijn</a:t>
            </a:r>
          </a:p>
          <a:p>
            <a:pPr lvl="2" indent="-431800">
              <a:buFont typeface="Wingdings" panose="05000000000000000000" pitchFamily="2" charset="2"/>
              <a:buChar char="ü"/>
            </a:pPr>
            <a:r>
              <a:rPr lang="nl-NL" dirty="0" smtClean="0"/>
              <a:t>Kunnen ze wel/niet voor nakomelingen zorgen</a:t>
            </a:r>
          </a:p>
          <a:p>
            <a:pPr lvl="2" indent="-431800">
              <a:buFont typeface="Wingdings" panose="05000000000000000000" pitchFamily="2" charset="2"/>
              <a:buChar char="ü"/>
            </a:pPr>
            <a:r>
              <a:rPr lang="nl-NL" dirty="0" smtClean="0"/>
              <a:t>Kun je ze bij elkaar zetten?</a:t>
            </a:r>
          </a:p>
          <a:p>
            <a:pPr lvl="2" indent="-431800">
              <a:buFont typeface="Wingdings" panose="05000000000000000000" pitchFamily="2" charset="2"/>
              <a:buChar char="ü"/>
            </a:pPr>
            <a:r>
              <a:rPr lang="nl-NL" dirty="0" smtClean="0"/>
              <a:t>In welke groepssamenstelling kunnen ze gehuisvest worden?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Vrouwelijk, niet gecastreerd dier </a:t>
            </a:r>
            <a:r>
              <a:rPr lang="nl-NL" dirty="0" smtClean="0">
                <a:sym typeface="Wingdings" panose="05000000000000000000" pitchFamily="2" charset="2"/>
              </a:rPr>
              <a:t> weten of ze drachtig is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>
                <a:sym typeface="Wingdings" panose="05000000000000000000" pitchFamily="2" charset="2"/>
              </a:rPr>
              <a:t>Bij castratie zijn de voortplantingsorganen verwijderd, bij sterilisatie zijn ze afgebonden. 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Signalement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641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4.2 Het </a:t>
            </a:r>
            <a:r>
              <a:rPr lang="nl-NL" sz="4000" dirty="0" smtClean="0"/>
              <a:t>signalement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46792"/>
            <a:ext cx="10515600" cy="4351338"/>
          </a:xfrm>
        </p:spPr>
        <p:txBody>
          <a:bodyPr/>
          <a:lstStyle/>
          <a:p>
            <a:r>
              <a:rPr lang="nl-NL" dirty="0" smtClean="0"/>
              <a:t>Leeftijd is een belangrijk kenmerk van een dier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Te vinden in paspoort of in stamboekpapieren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Anders kijken naar groeicurve of naar het gebit</a:t>
            </a:r>
          </a:p>
          <a:p>
            <a:pPr marL="1168400" lvl="2" indent="-457200">
              <a:buFont typeface="Wingdings" panose="05000000000000000000" pitchFamily="2" charset="2"/>
              <a:buChar char="ü"/>
            </a:pPr>
            <a:r>
              <a:rPr lang="nl-NL" dirty="0" smtClean="0"/>
              <a:t>Groeicurve is bij pups lastiger dan bij </a:t>
            </a:r>
            <a:r>
              <a:rPr lang="nl-NL" dirty="0" err="1" smtClean="0"/>
              <a:t>kittens</a:t>
            </a:r>
            <a:r>
              <a:rPr lang="nl-NL" dirty="0"/>
              <a:t> </a:t>
            </a:r>
            <a:r>
              <a:rPr lang="nl-NL" dirty="0" smtClean="0"/>
              <a:t>vanwege verschil in </a:t>
            </a:r>
            <a:r>
              <a:rPr lang="nl-NL" dirty="0" err="1" smtClean="0"/>
              <a:t>rasgrootte</a:t>
            </a:r>
            <a:endParaRPr lang="nl-NL" dirty="0" smtClean="0"/>
          </a:p>
          <a:p>
            <a:pPr marL="1168400" lvl="2" indent="-457200">
              <a:buFont typeface="Wingdings" panose="05000000000000000000" pitchFamily="2" charset="2"/>
              <a:buChar char="ü"/>
            </a:pPr>
            <a:r>
              <a:rPr lang="nl-NL" dirty="0" smtClean="0"/>
              <a:t>Kitten weegt ong. 100 gram bij de geboorte en groeit ong. 100 gram per week. 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Signalement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137944"/>
            <a:ext cx="10395857" cy="504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6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858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4.2 Het </a:t>
            </a:r>
            <a:r>
              <a:rPr lang="nl-NL" sz="4000" dirty="0" smtClean="0"/>
              <a:t>signalement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319" y="1702820"/>
            <a:ext cx="10515600" cy="4351338"/>
          </a:xfrm>
        </p:spPr>
        <p:txBody>
          <a:bodyPr/>
          <a:lstStyle/>
          <a:p>
            <a:r>
              <a:rPr lang="nl-NL" dirty="0" smtClean="0"/>
              <a:t>Vooral bij jonge dieren kun je de leeftijd schatten door te kijken naar het doorbreken en wisselen van gebitselementen.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Signalement</a:t>
            </a:r>
            <a:endParaRPr lang="nl-NL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566051"/>
              </p:ext>
            </p:extLst>
          </p:nvPr>
        </p:nvGraphicFramePr>
        <p:xfrm>
          <a:off x="925285" y="2731598"/>
          <a:ext cx="10428515" cy="3155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5703">
                  <a:extLst>
                    <a:ext uri="{9D8B030D-6E8A-4147-A177-3AD203B41FA5}">
                      <a16:colId xmlns:a16="http://schemas.microsoft.com/office/drawing/2014/main" val="2008336006"/>
                    </a:ext>
                  </a:extLst>
                </a:gridCol>
                <a:gridCol w="2085703">
                  <a:extLst>
                    <a:ext uri="{9D8B030D-6E8A-4147-A177-3AD203B41FA5}">
                      <a16:colId xmlns:a16="http://schemas.microsoft.com/office/drawing/2014/main" val="698213021"/>
                    </a:ext>
                  </a:extLst>
                </a:gridCol>
                <a:gridCol w="2085703">
                  <a:extLst>
                    <a:ext uri="{9D8B030D-6E8A-4147-A177-3AD203B41FA5}">
                      <a16:colId xmlns:a16="http://schemas.microsoft.com/office/drawing/2014/main" val="4015645088"/>
                    </a:ext>
                  </a:extLst>
                </a:gridCol>
                <a:gridCol w="2085703">
                  <a:extLst>
                    <a:ext uri="{9D8B030D-6E8A-4147-A177-3AD203B41FA5}">
                      <a16:colId xmlns:a16="http://schemas.microsoft.com/office/drawing/2014/main" val="4146381671"/>
                    </a:ext>
                  </a:extLst>
                </a:gridCol>
                <a:gridCol w="2085703">
                  <a:extLst>
                    <a:ext uri="{9D8B030D-6E8A-4147-A177-3AD203B41FA5}">
                      <a16:colId xmlns:a16="http://schemas.microsoft.com/office/drawing/2014/main" val="3050744109"/>
                    </a:ext>
                  </a:extLst>
                </a:gridCol>
              </a:tblGrid>
              <a:tr h="525941"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Melkgebit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Blijvend gebit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451765"/>
                  </a:ext>
                </a:extLst>
              </a:tr>
              <a:tr h="525941"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Pup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Kitten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Hond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Kat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624485"/>
                  </a:ext>
                </a:extLst>
              </a:tr>
              <a:tr h="525941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Snijtanden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3 –</a:t>
                      </a:r>
                      <a:r>
                        <a:rPr lang="nl-NL" sz="2400" baseline="0" dirty="0" smtClean="0"/>
                        <a:t> 4 weken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2 – 3 weken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3 – 5 maanden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3 –</a:t>
                      </a:r>
                      <a:r>
                        <a:rPr lang="nl-NL" sz="2400" baseline="0" dirty="0" smtClean="0"/>
                        <a:t> 4 maanden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08834"/>
                  </a:ext>
                </a:extLst>
              </a:tr>
              <a:tr h="525941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Hoektanden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3 – 5 weken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3 – 4 weken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5 – 7 maanden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4 – 5 maanden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234146"/>
                  </a:ext>
                </a:extLst>
              </a:tr>
              <a:tr h="525941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Valse Kiezen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4 – 12 weken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3 – 6 weken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4 -6 maanden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4 –</a:t>
                      </a:r>
                      <a:r>
                        <a:rPr lang="nl-NL" sz="2400" baseline="0" dirty="0" smtClean="0"/>
                        <a:t> 6 maanden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322277"/>
                  </a:ext>
                </a:extLst>
              </a:tr>
              <a:tr h="525941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Ware kiezen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-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-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4 – 7 maanden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4 – 5 maanden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763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88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sz="1600" dirty="0" smtClean="0">
            <a:solidFill>
              <a:srgbClr val="1F9BDE"/>
            </a:solidFill>
            <a:latin typeface="DIN Condense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Ontwikkelcentrum" id="{58AA8E0B-BC53-5947-8014-EFF79423B6D5}" vid="{65046F71-7F92-7648-9609-8E30722A779F}"/>
    </a:ext>
  </a:ext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Ontwikkelcentrum</Template>
  <TotalTime>4</TotalTime>
  <Words>945</Words>
  <Application>Microsoft Office PowerPoint</Application>
  <PresentationFormat>Breedbeeld</PresentationFormat>
  <Paragraphs>187</Paragraphs>
  <Slides>17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17</vt:i4>
      </vt:variant>
    </vt:vector>
  </HeadingPairs>
  <TitlesOfParts>
    <vt:vector size="25" baseType="lpstr">
      <vt:lpstr>Arial</vt:lpstr>
      <vt:lpstr>Avenir Book</vt:lpstr>
      <vt:lpstr>Calibri</vt:lpstr>
      <vt:lpstr>Calibri Light</vt:lpstr>
      <vt:lpstr>DIN Condensed</vt:lpstr>
      <vt:lpstr>Wingdings</vt:lpstr>
      <vt:lpstr>Office-thema</vt:lpstr>
      <vt:lpstr>Aangepast ontwerp</vt:lpstr>
      <vt:lpstr> Module Kennen en herkennen van dieren</vt:lpstr>
      <vt:lpstr>4. Signalement</vt:lpstr>
      <vt:lpstr>4.1 Oriëntatie</vt:lpstr>
      <vt:lpstr>4.2 Het signalement</vt:lpstr>
      <vt:lpstr>4.2 Het signalement</vt:lpstr>
      <vt:lpstr>4.2 Het signalement</vt:lpstr>
      <vt:lpstr>4.2 Het signalement</vt:lpstr>
      <vt:lpstr>4.2 Het signalement</vt:lpstr>
      <vt:lpstr>4.2 Het signalement</vt:lpstr>
      <vt:lpstr>4.2 Het signalement</vt:lpstr>
      <vt:lpstr>4.2 Het signalement</vt:lpstr>
      <vt:lpstr>4.2 Het signalement</vt:lpstr>
      <vt:lpstr>4.2 Het signalement</vt:lpstr>
      <vt:lpstr>4.3 Registratie en  administratie</vt:lpstr>
      <vt:lpstr>4.3 Registratie en  administratie</vt:lpstr>
      <vt:lpstr>4.3 Registratie en  administratie</vt:lpstr>
      <vt:lpstr>4.4 Opdracht</vt:lpstr>
    </vt:vector>
  </TitlesOfParts>
  <Company>Corporate Desktop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Marian Oskam</dc:creator>
  <cp:lastModifiedBy>Helanie Wikkerink - Aalders</cp:lastModifiedBy>
  <cp:revision>36</cp:revision>
  <dcterms:created xsi:type="dcterms:W3CDTF">2018-01-29T13:04:35Z</dcterms:created>
  <dcterms:modified xsi:type="dcterms:W3CDTF">2019-09-09T12:49:18Z</dcterms:modified>
</cp:coreProperties>
</file>